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65" r:id="rId6"/>
    <p:sldId id="259" r:id="rId7"/>
    <p:sldId id="260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25541-CA1C-42F5-B480-0968138C492C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768CE-F854-499B-8467-DD9216835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8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CD8-B90D-4B52-B03B-2C29663027EB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37FE-B941-41DB-9CB8-B490D9FDEC0C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6B0-E4AF-4860-BF58-47248BB1C3B1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11FDC-1F46-4630-9A4A-4061023D6CD7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A817-2860-456F-90F2-83F55A5818D5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B9354-9AD5-4C7F-A3DC-98555A4ADC83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723F3-B5B5-4D7D-8F9B-72E885ACFC17}" type="datetime1">
              <a:rPr lang="en-US" smtClean="0"/>
              <a:t>4/11/2019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426F-13A2-4195-83EE-A4CC5AAC1516}" type="datetime1">
              <a:rPr lang="en-US" smtClean="0"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F2AE-AD51-4343-9709-EE89898F68B0}" type="datetime1">
              <a:rPr lang="en-US" smtClean="0"/>
              <a:t>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924-16A6-4476-BAF4-62FBBCD905EF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B58D-2940-4DCA-9745-605CDF214537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5B7F7-FE3B-4262-BC2A-53005B6E8DE5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Tutorial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</a:t>
            </a:r>
            <a:r>
              <a:rPr lang="ro-RO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canică și rezistența materialelor</a:t>
            </a:r>
          </a:p>
          <a:p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9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/>
                <a:gridCol w="302831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8208912" cy="324036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Încercarea  la forfecare 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materialelor. </a:t>
            </a: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Încercarea  la încovoiere statică a materialelor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Încercarea 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încovoiere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prin şoc singular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ro-RO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o-RO" sz="1900" dirty="0">
                <a:solidFill>
                  <a:srgbClr val="00B050"/>
                </a:solidFill>
              </a:rPr>
              <a:t>Notă: </a:t>
            </a:r>
            <a:r>
              <a:rPr lang="vi-VN" sz="1900" dirty="0">
                <a:solidFill>
                  <a:srgbClr val="00B050"/>
                </a:solidFill>
              </a:rPr>
              <a:t>Se determină experimental  diferite caracteristici  mecanice ale materialelor solicitate la diverse tipuri de încercări.</a:t>
            </a:r>
            <a:endParaRPr lang="en-US" sz="1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76" y="681819"/>
            <a:ext cx="11430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694898"/>
            <a:ext cx="7772400" cy="1224136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Obiectiv</a:t>
            </a:r>
            <a:r>
              <a:rPr lang="ro-RO" dirty="0" smtClean="0">
                <a:solidFill>
                  <a:schemeClr val="tx2"/>
                </a:solidFill>
              </a:rPr>
              <a:t>ele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ro-RO" dirty="0" smtClean="0">
                <a:solidFill>
                  <a:schemeClr val="tx2"/>
                </a:solidFill>
              </a:rPr>
              <a:t>generale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208912" cy="3240360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Cunoaşterea, inţelegerea şi aprofundarea noţiunilor fundamentale de mecanică   cu aplicaţii în ingineria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electromecanică.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Aplicarea unor principii şi metode de bază pentru rezolvarea de probleme/situaţii bine definite, tipice domeniului în condiţii de asistenţă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calificată.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43" y="908720"/>
            <a:ext cx="1027112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224136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Obiectiv</a:t>
            </a:r>
            <a:r>
              <a:rPr lang="ro-RO" dirty="0" smtClean="0">
                <a:solidFill>
                  <a:schemeClr val="tx2"/>
                </a:solidFill>
              </a:rPr>
              <a:t>ele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ro-RO" dirty="0" smtClean="0">
                <a:solidFill>
                  <a:schemeClr val="tx2"/>
                </a:solidFill>
              </a:rPr>
              <a:t>specifice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208912" cy="3456384"/>
          </a:xfrm>
        </p:spPr>
        <p:txBody>
          <a:bodyPr>
            <a:normAutofit lnSpcReduction="10000"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Însuşirea 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către studenţi a cunoştinţelor şi abilităţilor necesare dobândirii de competenţe profesionale pentru înţelegerea şi gestionarea aspectelor esenţiale de natură mecanică privind statica, cinematica şi dinamica  sistemelor.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Utilizarea metodelor de calcul specifice tipurilor de structuri şi metodelor de dimensionare a elementelor de rezistenţă.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43" y="908720"/>
            <a:ext cx="1027112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Elemente privind analiza vectoriala si reducerea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fortelor.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Elemente privind geometria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maselor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Elemente de statica punctului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material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Elemente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cinematica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punctului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material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63" y="908719"/>
            <a:ext cx="809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Statica solidului rigid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Cinematica solidului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rigid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Elemente privind dinamica solidului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rigid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Reazeme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reactiuni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Reprezentarea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diagramelor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eforturi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03275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9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Caracteristici geometrice ale figurilor plane. Momente statice, momente de inerţie, module de rezistenţă. Formulele lui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Steiner.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Caracteristici geometrice ale figurilor plane simple si ale figurilor plane compuse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Solicitări axiale simple; tensiuni si deformatii. Calculul convenţional al barelor la forfecare: tensiuni si deformatii.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803275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7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No</a:t>
            </a:r>
            <a:r>
              <a:rPr lang="ro-RO" dirty="0" smtClean="0">
                <a:solidFill>
                  <a:schemeClr val="tx2"/>
                </a:solidFill>
              </a:rPr>
              <a:t>țiuni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Solicitarea de răsucire a barelor cu secţiune circulară: Tensiuni si </a:t>
            </a: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deformatii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Solicitarea de incovoiere : Tensiuni normale si tangentiale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Solicitarea de incovoiere : Deformatii la solicitarea de incovoiere.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803275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Aplicații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Aplicaţii referitoare la compunerea forţelor, determinarea forţei rezultante şi a momentului rezultant.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Probleme referitoare la torsorul unui sistem de forţe dat. Determinarea condiţiilor de echilibru ale unui punct material si ale unui solid rigid. </a:t>
            </a: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o-RO" sz="2400" dirty="0" smtClean="0">
                <a:solidFill>
                  <a:srgbClr val="00B050"/>
                </a:solidFill>
              </a:rPr>
              <a:t>Notă: </a:t>
            </a:r>
            <a:r>
              <a:rPr lang="en-US" sz="2400" dirty="0" err="1" smtClean="0">
                <a:solidFill>
                  <a:srgbClr val="00B050"/>
                </a:solidFill>
              </a:rPr>
              <a:t>Sunt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rezolvate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aplicaţiile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folosindu</a:t>
            </a:r>
            <a:r>
              <a:rPr lang="en-US" sz="2400" dirty="0" smtClean="0">
                <a:solidFill>
                  <a:srgbClr val="00B050"/>
                </a:solidFill>
              </a:rPr>
              <a:t>-se</a:t>
            </a:r>
            <a:r>
              <a:rPr lang="ro-RO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informaţiile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teoretice</a:t>
            </a:r>
            <a:r>
              <a:rPr lang="en-US" sz="2400" dirty="0">
                <a:solidFill>
                  <a:srgbClr val="00B050"/>
                </a:solidFill>
              </a:rPr>
              <a:t> de la curs. Se </a:t>
            </a:r>
            <a:r>
              <a:rPr lang="en-US" sz="2400" dirty="0" err="1">
                <a:solidFill>
                  <a:srgbClr val="00B050"/>
                </a:solidFill>
              </a:rPr>
              <a:t>vor</a:t>
            </a:r>
            <a:r>
              <a:rPr lang="en-US" sz="2400" dirty="0">
                <a:solidFill>
                  <a:srgbClr val="00B050"/>
                </a:solidFill>
              </a:rPr>
              <a:t> face </a:t>
            </a:r>
            <a:r>
              <a:rPr lang="en-US" sz="2400" dirty="0" err="1">
                <a:solidFill>
                  <a:srgbClr val="00B050"/>
                </a:solidFill>
              </a:rPr>
              <a:t>calcule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numerice</a:t>
            </a:r>
            <a:r>
              <a:rPr lang="en-US" sz="2400" dirty="0">
                <a:solidFill>
                  <a:srgbClr val="00B050"/>
                </a:solidFill>
              </a:rPr>
              <a:t>, se </a:t>
            </a:r>
            <a:r>
              <a:rPr lang="en-US" sz="2400" dirty="0" err="1">
                <a:solidFill>
                  <a:srgbClr val="00B050"/>
                </a:solidFill>
              </a:rPr>
              <a:t>vor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interpreta</a:t>
            </a:r>
            <a:r>
              <a:rPr lang="en-US" sz="2400" dirty="0">
                <a:solidFill>
                  <a:srgbClr val="00B050"/>
                </a:solidFill>
              </a:rPr>
              <a:t> din </a:t>
            </a:r>
            <a:r>
              <a:rPr lang="en-US" sz="2400" dirty="0" err="1">
                <a:solidFill>
                  <a:srgbClr val="00B050"/>
                </a:solidFill>
              </a:rPr>
              <a:t>punct</a:t>
            </a:r>
            <a:r>
              <a:rPr lang="en-US" sz="2400" dirty="0">
                <a:solidFill>
                  <a:srgbClr val="00B050"/>
                </a:solidFill>
              </a:rPr>
              <a:t> de </a:t>
            </a:r>
            <a:r>
              <a:rPr lang="en-US" sz="2400" dirty="0" err="1">
                <a:solidFill>
                  <a:srgbClr val="00B050"/>
                </a:solidFill>
              </a:rPr>
              <a:t>vedere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ingineresc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rezultatele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numerice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obţinute</a:t>
            </a:r>
            <a:r>
              <a:rPr lang="en-US" sz="2400" dirty="0">
                <a:solidFill>
                  <a:srgbClr val="00B050"/>
                </a:solidFill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119538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6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ro-RO" dirty="0" smtClean="0">
                <a:solidFill>
                  <a:schemeClr val="tx2"/>
                </a:solidFill>
              </a:rPr>
              <a:t>Lucrări practice de laborator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208912" cy="3240360"/>
          </a:xfrm>
        </p:spPr>
        <p:txBody>
          <a:bodyPr>
            <a:normAutofit fontScale="700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vi-VN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Prezentarea lucrărilor de laborator şi a măsurilor de protecţie pentru efectuarea acestor lucrări. </a:t>
            </a:r>
          </a:p>
          <a:p>
            <a:pPr algn="just"/>
            <a:endParaRPr lang="ro-RO" sz="3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3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Încercarea</a:t>
            </a:r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la </a:t>
            </a:r>
            <a:r>
              <a:rPr lang="en-US" sz="3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tracţiune</a:t>
            </a:r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materialelor</a:t>
            </a: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sz="3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o-RO" sz="3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Încercarea</a:t>
            </a:r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la </a:t>
            </a:r>
            <a:r>
              <a:rPr lang="en-US" sz="3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compresiune</a:t>
            </a:r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materialelor</a:t>
            </a:r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sz="3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o-RO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ro-RO" sz="2400" dirty="0">
                <a:solidFill>
                  <a:srgbClr val="00B050"/>
                </a:solidFill>
              </a:rPr>
              <a:t>Notă: </a:t>
            </a:r>
            <a:r>
              <a:rPr lang="vi-VN" sz="2400" dirty="0">
                <a:solidFill>
                  <a:srgbClr val="00B050"/>
                </a:solidFill>
              </a:rPr>
              <a:t>Se determină experimental  diferite caracteristici  mecanice ale materialelor solicitate la diverse tipuri de încercări.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76" y="681819"/>
            <a:ext cx="11430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3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447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Tutorial</vt:lpstr>
      <vt:lpstr>Obiectivele generale </vt:lpstr>
      <vt:lpstr>Obiectivele specifice</vt:lpstr>
      <vt:lpstr>Noțiuni teoretice</vt:lpstr>
      <vt:lpstr>Noțiuni teoretice</vt:lpstr>
      <vt:lpstr>Noțiuni teoretice</vt:lpstr>
      <vt:lpstr>Noțiuni teoretice</vt:lpstr>
      <vt:lpstr>Aplicații </vt:lpstr>
      <vt:lpstr>Lucrări practice de laborator</vt:lpstr>
      <vt:lpstr>Lucrări practice de laborator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12</cp:revision>
  <dcterms:created xsi:type="dcterms:W3CDTF">2018-09-25T18:40:18Z</dcterms:created>
  <dcterms:modified xsi:type="dcterms:W3CDTF">2019-04-11T19:18:15Z</dcterms:modified>
</cp:coreProperties>
</file>