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4" r:id="rId4"/>
    <p:sldId id="258" r:id="rId5"/>
    <p:sldId id="265" r:id="rId6"/>
    <p:sldId id="259" r:id="rId7"/>
    <p:sldId id="260" r:id="rId8"/>
    <p:sldId id="261" r:id="rId9"/>
    <p:sldId id="262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25541-CA1C-42F5-B480-0968138C492C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768CE-F854-499B-8467-DD9216835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8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0CD8-B90D-4B52-B03B-2C29663027EB}" type="datetime1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46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37FE-B941-41DB-9CB8-B490D9FDEC0C}" type="datetime1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4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F36B0-E4AF-4860-BF58-47248BB1C3B1}" type="datetime1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5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1FDC-1F46-4630-9A4A-4061023D6CD7}" type="datetime1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1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A817-2860-456F-90F2-83F55A5818D5}" type="datetime1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6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9354-9AD5-4C7F-A3DC-98555A4ADC83}" type="datetime1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4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23F3-B5B5-4D7D-8F9B-72E885ACFC17}" type="datetime1">
              <a:rPr lang="en-US" smtClean="0"/>
              <a:t>4/11/2019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4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426F-13A2-4195-83EE-A4CC5AAC1516}" type="datetime1">
              <a:rPr lang="en-US" smtClean="0"/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7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F2AE-AD51-4343-9709-EE89898F68B0}" type="datetime1">
              <a:rPr lang="en-US" smtClean="0"/>
              <a:t>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1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6924-16A6-4476-BAF4-62FBBCD905EF}" type="datetime1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3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B58D-2940-4DCA-9745-605CDF214537}" type="datetime1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9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5B7F7-FE3B-4262-BC2A-53005B6E8DE5}" type="datetime1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8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Tutorial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</a:t>
            </a:r>
            <a:r>
              <a:rPr lang="ro-RO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canică și rezistența materialelor</a:t>
            </a:r>
          </a:p>
          <a:p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37665" y="3766788"/>
          <a:ext cx="5868670" cy="192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0355"/>
                <a:gridCol w="302831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98072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Proiectul privind Învățământul Secundar (ROSE)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Schema de Granturi Necompetitive pentru Universități (SGU-N)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Beneficiar: Universitatea din Craiova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Titlul subproiectului:  „Am ales, FIE – rămân” (FIE-R)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Acord de grant nr. 24/SGU/NC/I </a:t>
            </a:r>
            <a:r>
              <a:rPr kumimoji="0" lang="ro-RO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din</a:t>
            </a:r>
            <a:r>
              <a:rPr kumimoji="0" lang="ro-R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16.10.2017</a:t>
            </a:r>
            <a:endParaRPr kumimoji="0" lang="ro-RO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2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ro-RO" dirty="0" smtClean="0">
                <a:solidFill>
                  <a:schemeClr val="tx2"/>
                </a:solidFill>
              </a:rPr>
              <a:t>Lucrări practice de laborator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2780928"/>
            <a:ext cx="8208912" cy="3240360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Încercarea  la forfecare a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materialelor. </a:t>
            </a:r>
            <a:endParaRPr lang="vi-VN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Încercarea  la încovoiere statică a materialelor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Încercarea  </a:t>
            </a: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la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încovoiere </a:t>
            </a: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prin şoc singular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r>
              <a:rPr lang="ro-RO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o-RO" sz="1900" dirty="0">
                <a:solidFill>
                  <a:srgbClr val="00B050"/>
                </a:solidFill>
              </a:rPr>
              <a:t>Notă: </a:t>
            </a:r>
            <a:r>
              <a:rPr lang="vi-VN" sz="1900" dirty="0">
                <a:solidFill>
                  <a:srgbClr val="00B050"/>
                </a:solidFill>
              </a:rPr>
              <a:t>Se determină experimental  diferite caracteristici  mecanice ale materialelor solicitate la diverse tipuri de încercări.</a:t>
            </a:r>
            <a:endParaRPr lang="en-US" sz="19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76" y="681819"/>
            <a:ext cx="114300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694898"/>
            <a:ext cx="7772400" cy="1224136"/>
          </a:xfrm>
        </p:spPr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Obiectiv</a:t>
            </a:r>
            <a:r>
              <a:rPr lang="ro-RO" dirty="0" smtClean="0">
                <a:solidFill>
                  <a:schemeClr val="tx2"/>
                </a:solidFill>
              </a:rPr>
              <a:t>ele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ro-RO" dirty="0" smtClean="0">
                <a:solidFill>
                  <a:schemeClr val="tx2"/>
                </a:solidFill>
              </a:rPr>
              <a:t>generale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3240360"/>
          </a:xfrm>
        </p:spPr>
        <p:txBody>
          <a:bodyPr>
            <a:normAutofit/>
          </a:bodyPr>
          <a:lstStyle/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Cunoaşterea, inţelegerea şi aprofundarea noţiunilor fundamentale de mecanică   cu aplicaţii în ingineria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electromecanică.</a:t>
            </a:r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5800" indent="-685800" algn="just"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Aplicarea unor principii şi metode de bază pentru rezolvarea de probleme/situaţii bine definite, tipice domeniului în condiţii de asistenţă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calificată.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43" y="908720"/>
            <a:ext cx="1027112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9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224136"/>
          </a:xfrm>
        </p:spPr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Obiectiv</a:t>
            </a:r>
            <a:r>
              <a:rPr lang="ro-RO" dirty="0" smtClean="0">
                <a:solidFill>
                  <a:schemeClr val="tx2"/>
                </a:solidFill>
              </a:rPr>
              <a:t>ele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ro-RO" dirty="0" smtClean="0">
                <a:solidFill>
                  <a:schemeClr val="tx2"/>
                </a:solidFill>
              </a:rPr>
              <a:t>specifice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8208912" cy="3456384"/>
          </a:xfrm>
        </p:spPr>
        <p:txBody>
          <a:bodyPr>
            <a:normAutofit lnSpcReduction="10000"/>
          </a:bodyPr>
          <a:lstStyle/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Însuşirea </a:t>
            </a: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 către studenţi a cunoştinţelor şi abilităţilor necesare dobândirii de competenţe profesionale pentru înţelegerea şi gestionarea aspectelor esenţiale de natură mecanică privind statica, cinematica şi dinamica  sistemelor. </a:t>
            </a:r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5800" indent="-685800" algn="just">
              <a:buFont typeface="Wingdings" panose="05000000000000000000" pitchFamily="2" charset="2"/>
              <a:buChar char="Ø"/>
            </a:pPr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Utilizarea metodelor de calcul specifice tipurilor de structuri şi metodelor de dimensionare a elementelor de rezistenţă.</a:t>
            </a:r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5800" indent="-6858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43" y="908720"/>
            <a:ext cx="1027112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5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No</a:t>
            </a:r>
            <a:r>
              <a:rPr lang="ro-RO" dirty="0" smtClean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Elemente privind analiza vectoriala si reducerea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fortelor. 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Elemente privind geometria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maselor</a:t>
            </a:r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Elemente de statica punctului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material</a:t>
            </a:r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Elemente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cinematica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punctului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material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63" y="908719"/>
            <a:ext cx="8096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1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No</a:t>
            </a:r>
            <a:r>
              <a:rPr lang="ro-RO" dirty="0" smtClean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Statica solidului rigid </a:t>
            </a:r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Cinematica solidului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rigid</a:t>
            </a:r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Elemente privind dinamica solidului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rigid</a:t>
            </a:r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Reazeme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reactiuni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Reprezentarea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diagramelor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eforturi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803275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9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No</a:t>
            </a:r>
            <a:r>
              <a:rPr lang="ro-RO" dirty="0" smtClean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Caracteristici geometrice ale figurilor plane. Momente statice, momente de inerţie, module de rezistenţă. Formulele lui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Steiner.</a:t>
            </a:r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Caracteristici geometrice ale figurilor plane simple si ale figurilor plane compuse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Solicitări axiale simple; tensiuni si deformatii. Calculul convenţional al barelor la forfecare: tensiuni si deformatii.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36712"/>
            <a:ext cx="803275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7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No</a:t>
            </a:r>
            <a:r>
              <a:rPr lang="ro-RO" dirty="0" smtClean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Solicitarea de răsucire a barelor cu secţiune circulară: Tensiuni si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deformatii</a:t>
            </a:r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Solicitarea de incovoiere : Tensiuni normale si tangentiale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Solicitarea de incovoiere : Deformatii la solicitarea de incovoiere.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803275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8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ro-RO" dirty="0" smtClean="0">
                <a:solidFill>
                  <a:schemeClr val="tx2"/>
                </a:solidFill>
              </a:rPr>
              <a:t>Aplicații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Aplicaţii referitoare la compunerea forţelor, determinarea forţei rezultante şi a momentului rezultant. </a:t>
            </a:r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Probleme referitoare la torsorul unui sistem de forţe dat. Determinarea condiţiilor de echilibru ale unui punct material si ale unui solid rigid. </a:t>
            </a:r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ro-RO" sz="2400" dirty="0" smtClean="0">
                <a:solidFill>
                  <a:srgbClr val="00B050"/>
                </a:solidFill>
              </a:rPr>
              <a:t>Notă: </a:t>
            </a:r>
            <a:r>
              <a:rPr lang="en-US" sz="2400" dirty="0" err="1" smtClean="0">
                <a:solidFill>
                  <a:srgbClr val="00B050"/>
                </a:solidFill>
              </a:rPr>
              <a:t>Sunt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rezolvate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aplicaţiile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folosindu</a:t>
            </a:r>
            <a:r>
              <a:rPr lang="en-US" sz="2400" dirty="0" smtClean="0">
                <a:solidFill>
                  <a:srgbClr val="00B050"/>
                </a:solidFill>
              </a:rPr>
              <a:t>-se</a:t>
            </a:r>
            <a:r>
              <a:rPr lang="ro-RO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informaţiile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teoretice</a:t>
            </a:r>
            <a:r>
              <a:rPr lang="en-US" sz="2400" dirty="0">
                <a:solidFill>
                  <a:srgbClr val="00B050"/>
                </a:solidFill>
              </a:rPr>
              <a:t> de la curs. Se </a:t>
            </a:r>
            <a:r>
              <a:rPr lang="en-US" sz="2400" dirty="0" err="1">
                <a:solidFill>
                  <a:srgbClr val="00B050"/>
                </a:solidFill>
              </a:rPr>
              <a:t>vor</a:t>
            </a:r>
            <a:r>
              <a:rPr lang="en-US" sz="2400" dirty="0">
                <a:solidFill>
                  <a:srgbClr val="00B050"/>
                </a:solidFill>
              </a:rPr>
              <a:t> face </a:t>
            </a:r>
            <a:r>
              <a:rPr lang="en-US" sz="2400" dirty="0" err="1">
                <a:solidFill>
                  <a:srgbClr val="00B050"/>
                </a:solidFill>
              </a:rPr>
              <a:t>calcule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numerice</a:t>
            </a:r>
            <a:r>
              <a:rPr lang="en-US" sz="2400" dirty="0">
                <a:solidFill>
                  <a:srgbClr val="00B050"/>
                </a:solidFill>
              </a:rPr>
              <a:t>, se </a:t>
            </a:r>
            <a:r>
              <a:rPr lang="en-US" sz="2400" dirty="0" err="1">
                <a:solidFill>
                  <a:srgbClr val="00B050"/>
                </a:solidFill>
              </a:rPr>
              <a:t>vor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interpreta</a:t>
            </a:r>
            <a:r>
              <a:rPr lang="en-US" sz="2400" dirty="0">
                <a:solidFill>
                  <a:srgbClr val="00B050"/>
                </a:solidFill>
              </a:rPr>
              <a:t> din </a:t>
            </a:r>
            <a:r>
              <a:rPr lang="en-US" sz="2400" dirty="0" err="1">
                <a:solidFill>
                  <a:srgbClr val="00B050"/>
                </a:solidFill>
              </a:rPr>
              <a:t>punct</a:t>
            </a:r>
            <a:r>
              <a:rPr lang="en-US" sz="2400" dirty="0">
                <a:solidFill>
                  <a:srgbClr val="00B050"/>
                </a:solidFill>
              </a:rPr>
              <a:t> de </a:t>
            </a:r>
            <a:r>
              <a:rPr lang="en-US" sz="2400" dirty="0" err="1">
                <a:solidFill>
                  <a:srgbClr val="00B050"/>
                </a:solidFill>
              </a:rPr>
              <a:t>vedere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ingineresc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rezultatele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numerice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obţinute</a:t>
            </a:r>
            <a:r>
              <a:rPr lang="en-US" sz="2400" dirty="0">
                <a:solidFill>
                  <a:srgbClr val="00B050"/>
                </a:solidFill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1195387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6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ro-RO" dirty="0" smtClean="0">
                <a:solidFill>
                  <a:schemeClr val="tx2"/>
                </a:solidFill>
              </a:rPr>
              <a:t>Lucrări practice de laborator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2564904"/>
            <a:ext cx="8208912" cy="3240360"/>
          </a:xfrm>
        </p:spPr>
        <p:txBody>
          <a:bodyPr>
            <a:normAutofit fontScale="70000" lnSpcReduction="20000"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3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Prezentarea lucrărilor de laborator şi a măsurilor de protecţie pentru efectuarea acestor lucrări. </a:t>
            </a:r>
          </a:p>
          <a:p>
            <a:pPr algn="just"/>
            <a:endParaRPr lang="ro-RO" sz="3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3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Încercarea</a:t>
            </a:r>
            <a:r>
              <a:rPr lang="en-US" sz="3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la </a:t>
            </a:r>
            <a:r>
              <a:rPr lang="en-US" sz="3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tracţiune</a:t>
            </a:r>
            <a:r>
              <a:rPr lang="en-US" sz="3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materialelor</a:t>
            </a:r>
            <a:r>
              <a:rPr lang="en-US" sz="3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o-RO" sz="3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o-RO" sz="3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3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Încercarea</a:t>
            </a:r>
            <a:r>
              <a:rPr lang="en-US" sz="3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la </a:t>
            </a:r>
            <a:r>
              <a:rPr lang="en-US" sz="3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compresiune</a:t>
            </a:r>
            <a:r>
              <a:rPr lang="en-US" sz="3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materialelor</a:t>
            </a:r>
            <a:r>
              <a:rPr lang="en-US" sz="3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o-RO" sz="3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>
              <a:lnSpc>
                <a:spcPct val="170000"/>
              </a:lnSpc>
            </a:pPr>
            <a:r>
              <a:rPr lang="ro-RO" sz="2400" dirty="0">
                <a:solidFill>
                  <a:srgbClr val="00B050"/>
                </a:solidFill>
              </a:rPr>
              <a:t>Notă: </a:t>
            </a:r>
            <a:r>
              <a:rPr lang="vi-VN" sz="2400" dirty="0">
                <a:solidFill>
                  <a:srgbClr val="00B050"/>
                </a:solidFill>
              </a:rPr>
              <a:t>Se determină experimental  diferite caracteristici  mecanice ale materialelor solicitate la diverse tipuri de încercări.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76" y="681819"/>
            <a:ext cx="114300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3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447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Tutorial</vt:lpstr>
      <vt:lpstr>Obiectivele generale </vt:lpstr>
      <vt:lpstr>Obiectivele specifice</vt:lpstr>
      <vt:lpstr>Noțiuni teoretice</vt:lpstr>
      <vt:lpstr>Noțiuni teoretice</vt:lpstr>
      <vt:lpstr>Noțiuni teoretice</vt:lpstr>
      <vt:lpstr>Noțiuni teoretice</vt:lpstr>
      <vt:lpstr>Aplicații </vt:lpstr>
      <vt:lpstr>Lucrări practice de laborator</vt:lpstr>
      <vt:lpstr>Lucrări practice de laborator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</dc:title>
  <dc:creator>user</dc:creator>
  <cp:lastModifiedBy>user</cp:lastModifiedBy>
  <cp:revision>12</cp:revision>
  <dcterms:created xsi:type="dcterms:W3CDTF">2018-09-25T18:40:18Z</dcterms:created>
  <dcterms:modified xsi:type="dcterms:W3CDTF">2019-04-11T19:18:15Z</dcterms:modified>
</cp:coreProperties>
</file>